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70" r:id="rId3"/>
    <p:sldId id="271" r:id="rId4"/>
    <p:sldId id="258" r:id="rId5"/>
    <p:sldId id="272" r:id="rId6"/>
    <p:sldId id="264" r:id="rId7"/>
    <p:sldId id="256" r:id="rId8"/>
    <p:sldId id="259" r:id="rId9"/>
    <p:sldId id="265" r:id="rId10"/>
    <p:sldId id="263" r:id="rId11"/>
    <p:sldId id="262" r:id="rId12"/>
    <p:sldId id="266" r:id="rId13"/>
    <p:sldId id="257" r:id="rId14"/>
    <p:sldId id="261" r:id="rId15"/>
    <p:sldId id="269" r:id="rId16"/>
    <p:sldId id="268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9933FF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6666"/>
    <a:srgbClr val="FF9933"/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5" autoAdjust="0"/>
    <p:restoredTop sz="84568" autoAdjust="0"/>
  </p:normalViewPr>
  <p:slideViewPr>
    <p:cSldViewPr>
      <p:cViewPr>
        <p:scale>
          <a:sx n="39" d="100"/>
          <a:sy n="39" d="100"/>
        </p:scale>
        <p:origin x="-1358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2208" y="-91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endParaRPr 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endParaRPr lang="it-IT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F7B94601-D12F-48AB-A9F5-F1FC2867B5E6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D80C7C-3473-45A7-AA72-E88CED1926E1}" type="slidenum">
              <a:rPr lang="it-IT"/>
              <a:pPr/>
              <a:t>1</a:t>
            </a:fld>
            <a:endParaRPr lang="it-IT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an analysis of </a:t>
            </a:r>
            <a:r>
              <a:rPr lang="en-US" dirty="0" err="1"/>
              <a:t>precarity</a:t>
            </a:r>
            <a:r>
              <a:rPr lang="en-US" dirty="0"/>
              <a:t> movement and a study of  an emerging generation of feminists in </a:t>
            </a:r>
            <a:r>
              <a:rPr lang="en-US" dirty="0" smtClean="0"/>
              <a:t>Italy </a:t>
            </a:r>
            <a:endParaRPr lang="en-US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800" dirty="0">
                <a:solidFill>
                  <a:srgbClr val="003366"/>
                </a:solidFill>
                <a:latin typeface="Tahoma" pitchFamily="34" charset="0"/>
                <a:cs typeface="Times New Roman" charset="0"/>
              </a:rPr>
              <a:t>multiple  dimensions of </a:t>
            </a:r>
            <a:r>
              <a:rPr lang="en-US" sz="2800" dirty="0" err="1">
                <a:solidFill>
                  <a:srgbClr val="003366"/>
                </a:solidFill>
                <a:latin typeface="Tahoma" pitchFamily="34" charset="0"/>
                <a:cs typeface="Times New Roman" charset="0"/>
              </a:rPr>
              <a:t>precarity</a:t>
            </a:r>
            <a:r>
              <a:rPr lang="en-US" sz="2800" dirty="0">
                <a:solidFill>
                  <a:srgbClr val="003366"/>
                </a:solidFill>
                <a:latin typeface="Tahoma" pitchFamily="34" charset="0"/>
                <a:cs typeface="Times New Roman" charset="0"/>
              </a:rPr>
              <a:t>  impacting cultural and  social reproduction</a:t>
            </a:r>
            <a:endParaRPr lang="it-IT" sz="2800" dirty="0">
              <a:solidFill>
                <a:srgbClr val="003366"/>
              </a:solidFill>
              <a:latin typeface="Tahoma" pitchFamily="34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B46093-BBAE-43B2-A93B-D3A9CD79ADDD}" type="slidenum">
              <a:rPr lang="it-IT"/>
              <a:pPr/>
              <a:t>16</a:t>
            </a:fld>
            <a:endParaRPr lang="it-IT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B46093-BBAE-43B2-A93B-D3A9CD79ADDD}" type="slidenum">
              <a:rPr lang="it-IT"/>
              <a:pPr/>
              <a:t>17</a:t>
            </a:fld>
            <a:endParaRPr lang="it-IT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B46093-BBAE-43B2-A93B-D3A9CD79ADDD}" type="slidenum">
              <a:rPr lang="it-IT"/>
              <a:pPr/>
              <a:t>18</a:t>
            </a:fld>
            <a:endParaRPr lang="it-IT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B46093-BBAE-43B2-A93B-D3A9CD79ADDD}" type="slidenum">
              <a:rPr lang="it-IT"/>
              <a:pPr/>
              <a:t>19</a:t>
            </a:fld>
            <a:endParaRPr lang="it-IT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D80C7C-3473-45A7-AA72-E88CED1926E1}" type="slidenum">
              <a:rPr lang="it-IT"/>
              <a:pPr/>
              <a:t>2</a:t>
            </a:fld>
            <a:endParaRPr lang="it-IT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an analysis of </a:t>
            </a:r>
            <a:r>
              <a:rPr lang="en-US" dirty="0" err="1"/>
              <a:t>precarity</a:t>
            </a:r>
            <a:r>
              <a:rPr lang="en-US" dirty="0"/>
              <a:t> movement and a study of  an emerging generation of feminists in </a:t>
            </a:r>
            <a:r>
              <a:rPr lang="en-US" dirty="0" smtClean="0"/>
              <a:t>Italy </a:t>
            </a:r>
            <a:endParaRPr lang="en-US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800" dirty="0">
                <a:solidFill>
                  <a:srgbClr val="003366"/>
                </a:solidFill>
                <a:latin typeface="Tahoma" pitchFamily="34" charset="0"/>
                <a:cs typeface="Times New Roman" charset="0"/>
              </a:rPr>
              <a:t>multiple  dimensions of </a:t>
            </a:r>
            <a:r>
              <a:rPr lang="en-US" sz="2800" dirty="0" err="1">
                <a:solidFill>
                  <a:srgbClr val="003366"/>
                </a:solidFill>
                <a:latin typeface="Tahoma" pitchFamily="34" charset="0"/>
                <a:cs typeface="Times New Roman" charset="0"/>
              </a:rPr>
              <a:t>precarity</a:t>
            </a:r>
            <a:r>
              <a:rPr lang="en-US" sz="2800" dirty="0">
                <a:solidFill>
                  <a:srgbClr val="003366"/>
                </a:solidFill>
                <a:latin typeface="Tahoma" pitchFamily="34" charset="0"/>
                <a:cs typeface="Times New Roman" charset="0"/>
              </a:rPr>
              <a:t>  impacting cultural and  social reproduction</a:t>
            </a:r>
            <a:endParaRPr lang="it-IT" sz="2800" dirty="0">
              <a:solidFill>
                <a:srgbClr val="003366"/>
              </a:solidFill>
              <a:latin typeface="Tahoma" pitchFamily="34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52A08-9CDA-4DD9-BF77-7008D9F2B5C1}" type="slidenum">
              <a:rPr lang="it-IT"/>
              <a:pPr/>
              <a:t>6</a:t>
            </a:fld>
            <a:endParaRPr lang="it-IT"/>
          </a:p>
        </p:txBody>
      </p:sp>
      <p:sp>
        <p:nvSpPr>
          <p:cNvPr id="20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Paradoxes of </a:t>
            </a:r>
            <a:r>
              <a:rPr lang="en-US" dirty="0" err="1"/>
              <a:t>precarity</a:t>
            </a:r>
            <a:r>
              <a:rPr lang="en-US" dirty="0"/>
              <a:t>, </a:t>
            </a:r>
          </a:p>
          <a:p>
            <a:r>
              <a:rPr lang="en-US" dirty="0"/>
              <a:t>Are you being rated user-friendly?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8ACEF3-4FDF-47BE-BAEE-DBE9132DC4DA}" type="slidenum">
              <a:rPr lang="it-IT"/>
              <a:pPr/>
              <a:t>8</a:t>
            </a:fld>
            <a:endParaRPr lang="it-IT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33FF"/>
                </a:solidFill>
                <a:latin typeface="Tahoma" pitchFamily="34" charset="0"/>
              </a:rPr>
              <a:t>Not </a:t>
            </a:r>
            <a:r>
              <a:rPr lang="en-US" sz="2800" b="1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Just as unifying   the  “new” post-industrial  European working-class.</a:t>
            </a:r>
          </a:p>
          <a:p>
            <a:pPr>
              <a:spcBef>
                <a:spcPct val="0"/>
              </a:spcBef>
            </a:pPr>
            <a:r>
              <a:rPr lang="en-US" sz="2800">
                <a:solidFill>
                  <a:srgbClr val="9933FF"/>
                </a:solidFill>
                <a:latin typeface="Tahoma" pitchFamily="34" charset="0"/>
              </a:rPr>
              <a:t> (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migrant domestic workers  in Italy bring gender, racism &amp; exploitation</a:t>
            </a:r>
          </a:p>
          <a:p>
            <a:pPr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 into a feminist reading of precarity</a:t>
            </a: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 </a:t>
            </a:r>
            <a:r>
              <a:rPr lang="en-US" sz="2000" b="1">
                <a:solidFill>
                  <a:srgbClr val="9933FF"/>
                </a:solidFill>
                <a:latin typeface="Tahoma" pitchFamily="34" charset="0"/>
              </a:rPr>
              <a:t>)</a:t>
            </a:r>
            <a:endParaRPr lang="it-IT" sz="2000" b="1">
              <a:solidFill>
                <a:srgbClr val="9933FF"/>
              </a:solidFill>
              <a:latin typeface="Tahoma" pitchFamily="34" charset="0"/>
            </a:endParaRPr>
          </a:p>
          <a:p>
            <a:pPr>
              <a:spcBef>
                <a:spcPct val="0"/>
              </a:spcBef>
            </a:pPr>
            <a:endParaRPr lang="en-US" sz="2800" b="1">
              <a:solidFill>
                <a:srgbClr val="9933FF"/>
              </a:solidFill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C5847-E689-4725-AB7D-43E2FAEF82DD}" type="slidenum">
              <a:rPr lang="it-IT"/>
              <a:pPr/>
              <a:t>9</a:t>
            </a:fld>
            <a:endParaRPr lang="it-IT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This class entered now a debt economy.</a:t>
            </a:r>
            <a:endParaRPr lang="it-IT" sz="2600">
              <a:solidFill>
                <a:srgbClr val="000000"/>
              </a:solidFill>
              <a:latin typeface="Tahoma" pitchFamily="34" charset="0"/>
              <a:cs typeface="Times New Roman" charset="0"/>
            </a:endParaRPr>
          </a:p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AB0C8-C501-497C-8E2C-599CDF027828}" type="slidenum">
              <a:rPr lang="it-IT"/>
              <a:pPr/>
              <a:t>11</a:t>
            </a:fld>
            <a:endParaRPr lang="it-IT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 in second wave women’s movements it has been called “double 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shift” </a:t>
            </a:r>
            <a:r>
              <a:rPr lang="en-US" sz="2400" dirty="0" err="1" smtClean="0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Hochshield</a:t>
            </a:r>
            <a:r>
              <a:rPr lang="en-US" sz="2400" baseline="0" dirty="0" smtClean="0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 and in Italy “double presence”</a:t>
            </a:r>
            <a:endParaRPr lang="en-US" sz="2400" dirty="0">
              <a:solidFill>
                <a:srgbClr val="000000"/>
              </a:solidFill>
              <a:latin typeface="Tahoma" pitchFamily="34" charset="0"/>
              <a:cs typeface="Times New Roman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(Balbo 1978)</a:t>
            </a:r>
            <a:r>
              <a:rPr lang="en-US" sz="2800" b="1" dirty="0">
                <a:solidFill>
                  <a:srgbClr val="000000"/>
                </a:solidFill>
                <a:latin typeface="Tahoma" pitchFamily="34" charset="0"/>
                <a:cs typeface="Times New Roman" charset="0"/>
              </a:rPr>
              <a:t>  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B7A3D5-4389-4520-829E-BCEDC43F7654}" type="slidenum">
              <a:rPr lang="it-IT"/>
              <a:pPr/>
              <a:t>13</a:t>
            </a:fld>
            <a:endParaRPr lang="it-IT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Main issues and demands</a:t>
            </a:r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74386-5212-48FE-B128-58FC91A92FC1}" type="slidenum">
              <a:rPr lang="it-IT"/>
              <a:pPr/>
              <a:t>14</a:t>
            </a:fld>
            <a:endParaRPr lang="it-IT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Queer theory, using media and pop culture to describe a generational shift</a:t>
            </a:r>
          </a:p>
          <a:p>
            <a:r>
              <a:rPr lang="en-US"/>
              <a:t>avoiding the role of the weak and the victim. </a:t>
            </a:r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9F0C4B-A5AE-4936-8BE6-21439560D311}" type="slidenum">
              <a:rPr lang="it-IT"/>
              <a:pPr/>
              <a:t>15</a:t>
            </a:fld>
            <a:endParaRPr lang="it-IT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2F4E9-D448-47AD-AB74-D869F4C1BE6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79937-3F67-44B5-ABB7-BB9AB29D4906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EB2AF-B103-4ACA-A83B-99E676911F0B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CEBE5-119E-4859-8150-363CC1BFA05B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60287-0FD6-40AF-8957-E105663A4861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DAD59-7B74-4D94-8BC2-E612294D0A2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7A1D1-700E-489A-BD48-0D033E8E7CA7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15F3B-DB8E-4F0D-9FA4-CEFC9B641858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995A0-68FF-483D-AC7E-FAA968D1496C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7C8C9-C57D-42FF-A465-26B9318351B7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F6A97-F287-4392-B9A0-9A456E5BACB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72CA255-C792-40E8-A6AA-93DCCE4F9602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9.wav"/><Relationship Id="rId1" Type="http://schemas.openxmlformats.org/officeDocument/2006/relationships/audio" Target="../media/audio18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audio21.wav"/><Relationship Id="rId1" Type="http://schemas.openxmlformats.org/officeDocument/2006/relationships/audio" Target="../media/audio20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7.wav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0.wav"/><Relationship Id="rId7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audio" Target="../media/audio8.wa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3.wav"/><Relationship Id="rId1" Type="http://schemas.openxmlformats.org/officeDocument/2006/relationships/audio" Target="../media/audio12.wav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065588" y="5105400"/>
            <a:ext cx="280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cs typeface="Times New Roman" charset="0"/>
              </a:rPr>
              <a:t> </a:t>
            </a:r>
            <a:endParaRPr lang="it-IT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457200"/>
            <a:ext cx="4953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  <a:cs typeface="Times New Roman" charset="0"/>
              </a:rPr>
              <a:t>Gender</a:t>
            </a:r>
            <a:endParaRPr lang="en-US" sz="2800" b="1" dirty="0">
              <a:solidFill>
                <a:srgbClr val="003366"/>
              </a:solidFill>
              <a:cs typeface="Times New Roman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800" b="1" dirty="0">
                <a:solidFill>
                  <a:srgbClr val="003366"/>
                </a:solidFill>
                <a:cs typeface="Times New Roman" charset="0"/>
              </a:rPr>
              <a:t> &amp; </a:t>
            </a:r>
            <a:r>
              <a:rPr lang="en-US" sz="2800" b="1" dirty="0" err="1">
                <a:solidFill>
                  <a:srgbClr val="003366"/>
                </a:solidFill>
                <a:cs typeface="Times New Roman" charset="0"/>
              </a:rPr>
              <a:t>Precarity</a:t>
            </a:r>
            <a:r>
              <a:rPr lang="en-US" sz="3200" b="1" dirty="0">
                <a:solidFill>
                  <a:srgbClr val="003366"/>
                </a:solidFill>
                <a:cs typeface="Times New Roman" charset="0"/>
              </a:rPr>
              <a:t>  </a:t>
            </a:r>
            <a:endParaRPr lang="en-US" b="1" dirty="0" smtClean="0">
              <a:solidFill>
                <a:srgbClr val="003366"/>
              </a:solidFill>
              <a:cs typeface="Times New Roman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 smtClean="0">
                <a:solidFill>
                  <a:srgbClr val="003366"/>
                </a:solidFill>
                <a:cs typeface="Times New Roman" charset="0"/>
              </a:rPr>
              <a:t> in contemporary Italy </a:t>
            </a:r>
          </a:p>
          <a:p>
            <a:pPr algn="ctr">
              <a:buFont typeface="Wingdings" pitchFamily="2" charset="2"/>
              <a:buNone/>
            </a:pPr>
            <a:endParaRPr lang="en-US" b="1" dirty="0" smtClean="0">
              <a:solidFill>
                <a:srgbClr val="003366"/>
              </a:solidFill>
              <a:cs typeface="Times New Roman" charset="0"/>
            </a:endParaRPr>
          </a:p>
          <a:p>
            <a:pPr algn="ctr">
              <a:buFont typeface="Wingdings" pitchFamily="2" charset="2"/>
              <a:buNone/>
            </a:pPr>
            <a:endParaRPr lang="en-US" b="1" dirty="0" smtClean="0">
              <a:solidFill>
                <a:srgbClr val="003366"/>
              </a:solidFill>
              <a:cs typeface="Times New Roman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 smtClean="0">
                <a:solidFill>
                  <a:srgbClr val="003366"/>
                </a:solidFill>
                <a:cs typeface="Times New Roman" charset="0"/>
              </a:rPr>
              <a:t>LABOR,</a:t>
            </a:r>
          </a:p>
          <a:p>
            <a:pPr algn="ctr">
              <a:buFont typeface="Wingdings" pitchFamily="2" charset="2"/>
              <a:buNone/>
            </a:pPr>
            <a:r>
              <a:rPr lang="en-US" b="1" dirty="0" smtClean="0">
                <a:solidFill>
                  <a:srgbClr val="003366"/>
                </a:solidFill>
                <a:cs typeface="Times New Roman" charset="0"/>
              </a:rPr>
              <a:t> VALUE, </a:t>
            </a:r>
          </a:p>
          <a:p>
            <a:pPr algn="ctr">
              <a:buFont typeface="Wingdings" pitchFamily="2" charset="2"/>
              <a:buNone/>
            </a:pPr>
            <a:r>
              <a:rPr lang="en-US" b="1" dirty="0" smtClean="0">
                <a:solidFill>
                  <a:srgbClr val="003366"/>
                </a:solidFill>
                <a:cs typeface="Times New Roman" charset="0"/>
              </a:rPr>
              <a:t> SOCIAL REPRODUCTION</a:t>
            </a:r>
          </a:p>
          <a:p>
            <a:pPr algn="ctr">
              <a:buFont typeface="Wingdings" pitchFamily="2" charset="2"/>
              <a:buNone/>
            </a:pPr>
            <a:endParaRPr lang="en-US" b="1" dirty="0" smtClean="0">
              <a:solidFill>
                <a:srgbClr val="003366"/>
              </a:solidFill>
              <a:cs typeface="Times New Roman" charset="0"/>
            </a:endParaRPr>
          </a:p>
          <a:p>
            <a:pPr algn="ctr">
              <a:buFont typeface="Wingdings" pitchFamily="2" charset="2"/>
              <a:buNone/>
            </a:pPr>
            <a:endParaRPr lang="en-US" b="1" dirty="0">
              <a:solidFill>
                <a:srgbClr val="003366"/>
              </a:solidFill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257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b="1" dirty="0" smtClean="0">
                <a:solidFill>
                  <a:srgbClr val="003366"/>
                </a:solidFill>
                <a:cs typeface="Times New Roman" charset="0"/>
              </a:rPr>
              <a:t>Laura Fantone</a:t>
            </a:r>
          </a:p>
          <a:p>
            <a:pPr algn="ctr">
              <a:buFont typeface="Wingdings" pitchFamily="2" charset="2"/>
              <a:buNone/>
            </a:pPr>
            <a:r>
              <a:rPr lang="it-IT" b="1" dirty="0" smtClean="0">
                <a:solidFill>
                  <a:srgbClr val="003366"/>
                </a:solidFill>
                <a:cs typeface="Times New Roman" charset="0"/>
              </a:rPr>
              <a:t>University of California, Berkeley 2013</a:t>
            </a:r>
            <a:endParaRPr lang="it-IT" b="1" dirty="0">
              <a:solidFill>
                <a:srgbClr val="003366"/>
              </a:solidFill>
              <a:cs typeface="Times New Roman" charset="0"/>
            </a:endParaRPr>
          </a:p>
        </p:txBody>
      </p:sp>
      <p:pic>
        <p:nvPicPr>
          <p:cNvPr id="7" name="Picture 6" descr="P1030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28600"/>
            <a:ext cx="3187899" cy="4800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7467600" y="5257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14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738438" y="2633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18" name="Picture 2" descr="controlpanelsim 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667000"/>
            <a:ext cx="5562600" cy="2413000"/>
          </a:xfrm>
          <a:prstGeom prst="rect">
            <a:avLst/>
          </a:prstGeom>
          <a:noFill/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0" y="1143000"/>
            <a:ext cx="8229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cs typeface="Times New Roman" charset="0"/>
              </a:rPr>
              <a:t>A major </a:t>
            </a:r>
            <a:r>
              <a:rPr lang="en-US" sz="3200" b="1" dirty="0">
                <a:solidFill>
                  <a:srgbClr val="000000"/>
                </a:solidFill>
                <a:cs typeface="Times New Roman" charset="0"/>
              </a:rPr>
              <a:t>effect of </a:t>
            </a:r>
            <a:r>
              <a:rPr lang="en-US" sz="3200" b="1" dirty="0" err="1">
                <a:solidFill>
                  <a:srgbClr val="000000"/>
                </a:solidFill>
                <a:cs typeface="Times New Roman" charset="0"/>
              </a:rPr>
              <a:t>precarity</a:t>
            </a:r>
            <a:r>
              <a:rPr lang="en-US" sz="3200" b="1" dirty="0">
                <a:solidFill>
                  <a:srgbClr val="000000"/>
                </a:solidFill>
                <a:cs typeface="Times New Roman" charset="0"/>
              </a:rPr>
              <a:t> is that  young adults &amp; elderly members live in the same </a:t>
            </a:r>
            <a:r>
              <a:rPr lang="en-US" sz="3200" b="1" dirty="0" smtClean="0">
                <a:solidFill>
                  <a:srgbClr val="000000"/>
                </a:solidFill>
                <a:cs typeface="Times New Roman" charset="0"/>
              </a:rPr>
              <a:t>household</a:t>
            </a:r>
            <a:endParaRPr lang="en-US" sz="3200" b="1" dirty="0">
              <a:solidFill>
                <a:srgbClr val="000000"/>
              </a:solidFill>
              <a:cs typeface="Times New Roman" charset="0"/>
            </a:endParaRPr>
          </a:p>
          <a:p>
            <a:pPr lvl="2"/>
            <a:r>
              <a:rPr lang="en-US" sz="4400" b="1" dirty="0">
                <a:solidFill>
                  <a:srgbClr val="000000"/>
                </a:solidFill>
                <a:cs typeface="Times New Roman" charset="0"/>
                <a:sym typeface="Symbol" pitchFamily="18" charset="2"/>
              </a:rPr>
              <a:t></a:t>
            </a:r>
            <a:endParaRPr lang="en-US" sz="4400" b="1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Times New Roman" charset="0"/>
              </a:rPr>
              <a:t>MORE burden for</a:t>
            </a:r>
          </a:p>
          <a:p>
            <a:r>
              <a:rPr lang="en-US" sz="2800" dirty="0">
                <a:solidFill>
                  <a:srgbClr val="000000"/>
                </a:solidFill>
                <a:cs typeface="Times New Roman" charset="0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cs typeface="Times New Roman" charset="0"/>
              </a:rPr>
              <a:t>adult Italian </a:t>
            </a:r>
            <a:endParaRPr lang="en-US" sz="2800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sz="2800" dirty="0">
                <a:solidFill>
                  <a:srgbClr val="000000"/>
                </a:solidFill>
                <a:cs typeface="Times New Roman" charset="0"/>
              </a:rPr>
              <a:t>      </a:t>
            </a:r>
            <a:r>
              <a:rPr lang="en-US" sz="2800" dirty="0" smtClean="0">
                <a:solidFill>
                  <a:srgbClr val="000000"/>
                </a:solidFill>
                <a:cs typeface="Times New Roman" charset="0"/>
              </a:rPr>
              <a:t>women </a:t>
            </a:r>
          </a:p>
          <a:p>
            <a:endParaRPr lang="it-IT" sz="2800" dirty="0" smtClean="0">
              <a:solidFill>
                <a:srgbClr val="000000"/>
              </a:solidFill>
              <a:cs typeface="Times New Roman" charset="0"/>
            </a:endParaRPr>
          </a:p>
          <a:p>
            <a:r>
              <a:rPr lang="it-IT" sz="2800" dirty="0" smtClean="0">
                <a:solidFill>
                  <a:srgbClr val="000000"/>
                </a:solidFill>
                <a:cs typeface="Times New Roman" charset="0"/>
              </a:rPr>
              <a:t> “the sandwich generation”  in their 50ies or 60ies</a:t>
            </a:r>
            <a:endParaRPr lang="en-US" sz="2800" dirty="0" smtClean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0"/>
            <a:ext cx="275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33"/>
                </a:solidFill>
                <a:cs typeface="Times New Roman" charset="0"/>
              </a:rPr>
              <a:t>Different Precarities</a:t>
            </a:r>
            <a:endParaRPr lang="it-IT" sz="2000" b="1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228600" y="5943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5791200"/>
            <a:ext cx="4072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charset="0"/>
              </a:rPr>
              <a:t>Madonna del latte in </a:t>
            </a:r>
            <a:r>
              <a:rPr lang="en-US" sz="1800" dirty="0" smtClean="0">
                <a:solidFill>
                  <a:schemeClr val="tx1"/>
                </a:solidFill>
                <a:latin typeface="Times New Roman" charset="0"/>
              </a:rPr>
              <a:t>customer-care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</a:rPr>
              <a:t>center</a:t>
            </a:r>
            <a:endParaRPr lang="it-IT" sz="1800" dirty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8195" name="Picture 3" descr="C:\Documents and Settings\Eddie Yuen\Desktop\2006\cortona colloquim\img\maternit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617538"/>
            <a:ext cx="4000500" cy="5097462"/>
          </a:xfrm>
          <a:prstGeom prst="rect">
            <a:avLst/>
          </a:prstGeom>
          <a:noFill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267200" y="609600"/>
            <a:ext cx="487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temp work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forces women to juggle material 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&amp; affective </a:t>
            </a:r>
            <a:r>
              <a:rPr lang="en-US" dirty="0" err="1">
                <a:solidFill>
                  <a:srgbClr val="000000"/>
                </a:solidFill>
                <a:cs typeface="Times New Roman" charset="0"/>
              </a:rPr>
              <a:t>labour</a:t>
            </a: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with little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recognition of such efforts</a:t>
            </a:r>
            <a:endParaRPr lang="en-US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298950" y="3200400"/>
            <a:ext cx="48450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“in the 1970ies, many </a:t>
            </a: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 feminists also struggled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To juggle work and care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but with a different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set of resources, and with more state welfare support, later eroded since the late 1980ies</a:t>
            </a:r>
            <a:endParaRPr lang="en-US" sz="2800" b="1" dirty="0">
              <a:solidFill>
                <a:srgbClr val="000000"/>
              </a:solidFill>
              <a:cs typeface="Times New Roman" charset="0"/>
            </a:endParaRPr>
          </a:p>
          <a:p>
            <a:endParaRPr lang="it-IT" sz="28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0"/>
            <a:ext cx="9791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9933"/>
                </a:solidFill>
                <a:cs typeface="Times New Roman" charset="0"/>
              </a:rPr>
              <a:t>Different </a:t>
            </a:r>
            <a:r>
              <a:rPr lang="en-US" sz="2000" b="1" dirty="0" err="1" smtClean="0">
                <a:solidFill>
                  <a:srgbClr val="FF9933"/>
                </a:solidFill>
                <a:cs typeface="Times New Roman" charset="0"/>
              </a:rPr>
              <a:t>Precarities</a:t>
            </a:r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: Social reproduction for the </a:t>
            </a:r>
            <a:r>
              <a:rPr lang="en-US" sz="2000" b="1" dirty="0" err="1" smtClean="0">
                <a:solidFill>
                  <a:srgbClr val="FF9933"/>
                </a:solidFill>
                <a:cs typeface="Times New Roman" charset="0"/>
              </a:rPr>
              <a:t>the</a:t>
            </a:r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 precarious generation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8229600" y="5943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4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19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28600" y="609600"/>
            <a:ext cx="838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cs typeface="Times New Roman" charset="0"/>
              </a:rPr>
              <a:t>2007-2012 old issues of the double shift/ care work and domestic work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Times New Roman" charset="0"/>
              </a:rPr>
              <a:t>Sparked  new </a:t>
            </a:r>
            <a:r>
              <a:rPr lang="en-US" sz="2000" dirty="0">
                <a:solidFill>
                  <a:srgbClr val="000000"/>
                </a:solidFill>
                <a:cs typeface="Times New Roman" charset="0"/>
              </a:rPr>
              <a:t>dialogues &amp; alliances across feminist generations</a:t>
            </a:r>
          </a:p>
          <a:p>
            <a:endParaRPr lang="en-US" sz="2000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cs typeface="Times New Roman" charset="0"/>
              </a:rPr>
              <a:t>We can see obvious differences  </a:t>
            </a:r>
            <a:r>
              <a:rPr lang="en-US" sz="2000" dirty="0">
                <a:solidFill>
                  <a:srgbClr val="000000"/>
                </a:solidFill>
                <a:cs typeface="Times New Roman" charset="0"/>
              </a:rPr>
              <a:t>between the post-war boom  &amp; today’s de-industrialization</a:t>
            </a:r>
            <a:endParaRPr lang="it-IT" sz="20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85800" y="3200400"/>
            <a:ext cx="5943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b="1" dirty="0" smtClean="0">
                <a:cs typeface="Times New Roman" charset="0"/>
              </a:rPr>
              <a:t>education</a:t>
            </a:r>
            <a:endParaRPr lang="en-US" sz="3200" b="1" dirty="0">
              <a:cs typeface="Times New Roman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3200" b="1" dirty="0">
                <a:cs typeface="Times New Roman" charset="0"/>
              </a:rPr>
              <a:t>autonomy 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>
                <a:cs typeface="Times New Roman" charset="0"/>
              </a:rPr>
              <a:t>security</a:t>
            </a:r>
          </a:p>
          <a:p>
            <a:pPr>
              <a:buFont typeface="Wingdings" pitchFamily="2" charset="2"/>
              <a:buNone/>
            </a:pPr>
            <a:endParaRPr lang="en-US" sz="3200" b="1" dirty="0">
              <a:cs typeface="Times New Roman" charset="0"/>
            </a:endParaRPr>
          </a:p>
          <a:p>
            <a:pPr>
              <a:buFont typeface="Wingdings" pitchFamily="2" charset="2"/>
              <a:buNone/>
            </a:pPr>
            <a:endParaRPr lang="en-US" sz="2800" b="1" dirty="0">
              <a:cs typeface="Times New Roman" charset="0"/>
            </a:endParaRPr>
          </a:p>
          <a:p>
            <a:pPr>
              <a:buFont typeface="Wingdings" pitchFamily="2" charset="2"/>
              <a:buNone/>
            </a:pPr>
            <a:r>
              <a:rPr lang="en-US" b="1" dirty="0">
                <a:solidFill>
                  <a:schemeClr val="bg2"/>
                </a:solidFill>
                <a:cs typeface="Times New Roman" charset="0"/>
              </a:rPr>
              <a:t>All </a:t>
            </a:r>
            <a:r>
              <a:rPr lang="en-US" b="1" dirty="0" smtClean="0">
                <a:solidFill>
                  <a:schemeClr val="bg2"/>
                </a:solidFill>
                <a:cs typeface="Times New Roman" charset="0"/>
              </a:rPr>
              <a:t>these aspects present unresolved </a:t>
            </a:r>
            <a:r>
              <a:rPr lang="en-US" b="1" dirty="0">
                <a:solidFill>
                  <a:schemeClr val="bg2"/>
                </a:solidFill>
                <a:cs typeface="Times New Roman" charset="0"/>
              </a:rPr>
              <a:t>contradictions in </a:t>
            </a:r>
            <a:r>
              <a:rPr lang="en-US" b="1" dirty="0" smtClean="0">
                <a:solidFill>
                  <a:schemeClr val="bg2"/>
                </a:solidFill>
                <a:cs typeface="Times New Roman" charset="0"/>
              </a:rPr>
              <a:t>today’s </a:t>
            </a:r>
            <a:r>
              <a:rPr lang="en-US" b="1" dirty="0">
                <a:solidFill>
                  <a:schemeClr val="bg2"/>
                </a:solidFill>
                <a:cs typeface="Times New Roman" charset="0"/>
              </a:rPr>
              <a:t>Italy</a:t>
            </a:r>
            <a:endParaRPr lang="it-IT" b="1" dirty="0">
              <a:solidFill>
                <a:schemeClr val="bg2"/>
              </a:solidFill>
              <a:cs typeface="Times New Roman" charset="0"/>
            </a:endParaRP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0"/>
            <a:ext cx="275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33"/>
                </a:solidFill>
                <a:cs typeface="Times New Roman" charset="0"/>
              </a:rPr>
              <a:t>Different Precarities</a:t>
            </a:r>
            <a:endParaRPr lang="it-IT" sz="2000" b="1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3581400" y="4343400"/>
            <a:ext cx="838200" cy="8382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248399" y="4373563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3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29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Eddie Yuen\Desktop\2005\precas\images ippolita\pcperl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838200"/>
            <a:ext cx="3431822" cy="487680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191000" y="788988"/>
            <a:ext cx="4953000" cy="593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 smtClean="0">
                <a:solidFill>
                  <a:srgbClr val="000000"/>
                </a:solidFill>
                <a:cs typeface="Times New Roman" charset="0"/>
              </a:rPr>
              <a:t>Politics of intersectionality::</a:t>
            </a:r>
            <a:endParaRPr lang="en-US" sz="2300" dirty="0" smtClean="0">
              <a:cs typeface="Times New Roman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 smtClean="0">
                <a:cs typeface="Times New Roman" charset="0"/>
              </a:rPr>
              <a:t>considering multiple intergenerational and inter-ethnic exploitation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 smtClean="0">
                <a:solidFill>
                  <a:srgbClr val="000000"/>
                </a:solidFill>
                <a:cs typeface="Times New Roman" charset="0"/>
              </a:rPr>
              <a:t>Multiple political subjectivity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 smtClean="0">
                <a:cs typeface="Times New Roman" charset="0"/>
              </a:rPr>
              <a:t>refusing </a:t>
            </a:r>
            <a:r>
              <a:rPr lang="en-US" sz="2300" dirty="0">
                <a:cs typeface="Times New Roman" charset="0"/>
              </a:rPr>
              <a:t>to engage in single-issue identity politics</a:t>
            </a:r>
            <a:endParaRPr lang="en-US" sz="2300" dirty="0">
              <a:solidFill>
                <a:srgbClr val="000000"/>
              </a:solidFill>
              <a:cs typeface="Times New Roman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>
                <a:solidFill>
                  <a:srgbClr val="000000"/>
                </a:solidFill>
                <a:cs typeface="Times New Roman" charset="0"/>
              </a:rPr>
              <a:t> performing both gendered care roles &amp; intellectual </a:t>
            </a:r>
            <a:r>
              <a:rPr lang="en-US" sz="2300" dirty="0" smtClean="0">
                <a:solidFill>
                  <a:srgbClr val="000000"/>
                </a:solidFill>
                <a:cs typeface="Times New Roman" charset="0"/>
              </a:rPr>
              <a:t>labor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 smtClean="0">
                <a:cs typeface="Times New Roman" charset="0"/>
              </a:rPr>
              <a:t>creativity </a:t>
            </a:r>
            <a:r>
              <a:rPr lang="en-US" sz="2300" dirty="0">
                <a:cs typeface="Times New Roman" charset="0"/>
              </a:rPr>
              <a:t>and</a:t>
            </a:r>
            <a:r>
              <a:rPr lang="en-US" sz="2300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sz="2300" dirty="0">
                <a:cs typeface="Times New Roman" charset="0"/>
              </a:rPr>
              <a:t>l</a:t>
            </a:r>
            <a:r>
              <a:rPr lang="en-US" sz="2300" dirty="0" smtClean="0">
                <a:cs typeface="Times New Roman" charset="0"/>
              </a:rPr>
              <a:t>ifelong learning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 smtClean="0">
                <a:cs typeface="Times New Roman" charset="0"/>
              </a:rPr>
              <a:t>Openness  </a:t>
            </a:r>
            <a:r>
              <a:rPr lang="en-US" sz="2300" dirty="0">
                <a:cs typeface="Times New Roman" charset="0"/>
              </a:rPr>
              <a:t>vs. </a:t>
            </a:r>
            <a:r>
              <a:rPr lang="en-US" sz="2300" dirty="0" smtClean="0">
                <a:cs typeface="Times New Roman" charset="0"/>
              </a:rPr>
              <a:t>stability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 smtClean="0">
                <a:cs typeface="Times New Roman" charset="0"/>
              </a:rPr>
              <a:t> </a:t>
            </a:r>
            <a:r>
              <a:rPr lang="en-US" sz="2300" dirty="0">
                <a:cs typeface="Times New Roman" charset="0"/>
              </a:rPr>
              <a:t>enthusiasm for an unpredictable, precarious life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73324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sz="2000" b="1" dirty="0" err="1" smtClean="0">
                <a:solidFill>
                  <a:srgbClr val="FF9933"/>
                </a:solidFill>
                <a:cs typeface="Times New Roman" charset="0"/>
              </a:rPr>
              <a:t>Precarity</a:t>
            </a:r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                       key political stances: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533400" y="5943600"/>
            <a:ext cx="914400" cy="914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7" cstate="print">
            <a:grayscl/>
          </a:blip>
          <a:stretch>
            <a:fillRect/>
          </a:stretch>
        </p:blipFill>
        <p:spPr>
          <a:xfrm>
            <a:off x="2590800" y="5943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9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0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76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Eddie Yuen\Desktop\2005\precas\MATERIALI BLOG\precaribelle 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533400"/>
            <a:ext cx="4795838" cy="6324600"/>
          </a:xfrm>
          <a:prstGeom prst="rect">
            <a:avLst/>
          </a:prstGeom>
          <a:solidFill>
            <a:srgbClr val="9933FF"/>
          </a:solidFill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876800" y="2438400"/>
            <a:ext cx="4267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cs typeface="Times New Roman" charset="0"/>
              </a:rPr>
              <a:t>In the last 10 years,</a:t>
            </a:r>
          </a:p>
          <a:p>
            <a:r>
              <a:rPr lang="en-US" sz="2800" dirty="0" smtClean="0">
                <a:solidFill>
                  <a:srgbClr val="000000"/>
                </a:solidFill>
                <a:cs typeface="Times New Roman" charset="0"/>
              </a:rPr>
              <a:t>networks </a:t>
            </a:r>
            <a:r>
              <a:rPr lang="en-US" sz="2800" dirty="0">
                <a:solidFill>
                  <a:srgbClr val="000000"/>
                </a:solidFill>
                <a:cs typeface="Times New Roman" charset="0"/>
              </a:rPr>
              <a:t>of young</a:t>
            </a:r>
          </a:p>
          <a:p>
            <a:r>
              <a:rPr lang="en-US" sz="2800" dirty="0">
                <a:solidFill>
                  <a:srgbClr val="000000"/>
                </a:solidFill>
                <a:cs typeface="Times New Roman" charset="0"/>
              </a:rPr>
              <a:t>feminists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Have discussed and   “appropriated” 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</a:rPr>
              <a:t>precarity</a:t>
            </a: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inverting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its negative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connotations 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with humor &amp;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provoking images</a:t>
            </a:r>
            <a:endParaRPr lang="it-IT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3119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sz="2000" b="1" dirty="0" err="1">
                <a:solidFill>
                  <a:srgbClr val="FF9933"/>
                </a:solidFill>
                <a:cs typeface="Times New Roman" charset="0"/>
              </a:rPr>
              <a:t>Precarities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105400" y="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Importance of </a:t>
            </a:r>
          </a:p>
          <a:p>
            <a:pPr algn="ctr"/>
            <a:r>
              <a:rPr lang="en-US" dirty="0"/>
              <a:t>Communication</a:t>
            </a:r>
          </a:p>
          <a:p>
            <a:pPr algn="ctr"/>
            <a:r>
              <a:rPr lang="en-US" dirty="0"/>
              <a:t>Strategies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085160" cy="758032"/>
          </a:xfrm>
          <a:ln/>
        </p:spPr>
        <p:txBody>
          <a:bodyPr tIns="35203"/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b="1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Need to network resources and overcome shame and isolation</a:t>
            </a:r>
            <a:r>
              <a:rPr lang="it-IT" sz="24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it-IT" sz="24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6627960" cy="3377507"/>
          </a:xfrm>
          <a:ln/>
        </p:spPr>
        <p:txBody>
          <a:bodyPr tIns="20802"/>
          <a:lstStyle/>
          <a:p>
            <a:pPr algn="ctr"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400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Develop new concepts and theories to express these contradictions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shamework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is the sociological category that we wish to point to and break free from today (Borrowed from A. R.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Hochschild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The commercialization of  intimate life: notes from home and work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2003)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definition: the amount of efforts, emotional work and time dedicated to hide,  or render legible, and acceptable the lack of qualities taken for granted by a group we belong  to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7086600" y="5638800"/>
            <a:ext cx="914400" cy="91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860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b="1" dirty="0" err="1" smtClean="0">
                <a:solidFill>
                  <a:srgbClr val="FF9933"/>
                </a:solidFill>
                <a:cs typeface="Times New Roman" charset="0"/>
              </a:rPr>
              <a:t>Precarity</a:t>
            </a:r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123360" y="6248817"/>
            <a:ext cx="289584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85441" y="6248817"/>
            <a:ext cx="190512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>
              <a:tabLst>
                <a:tab pos="656650" algn="l"/>
                <a:tab pos="13132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480"/>
          </a:xfrm>
          <a:ln/>
        </p:spPr>
        <p:txBody>
          <a:bodyPr lIns="81639" tIns="77655" rIns="81639" bIns="42452"/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sz="3200" dirty="0" smtClean="0"/>
              <a:t>contradictory scenarios:</a:t>
            </a:r>
            <a:br>
              <a:rPr lang="it-IT" sz="3200" dirty="0" smtClean="0"/>
            </a:br>
            <a:r>
              <a:rPr lang="it-IT" sz="3200" dirty="0" smtClean="0"/>
              <a:t> Precariety/flexibility means</a:t>
            </a:r>
            <a:endParaRPr lang="it-IT" sz="3200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95520" y="1901000"/>
            <a:ext cx="184320" cy="456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4038600" cy="2134304"/>
          </a:xfrm>
          <a:ln/>
        </p:spPr>
        <p:txBody>
          <a:bodyPr lIns="81639" tIns="64853" rIns="81639" bIns="42452"/>
          <a:lstStyle/>
          <a:p>
            <a:pPr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marriage</a:t>
            </a:r>
          </a:p>
          <a:p>
            <a:pPr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 stable work, retirement </a:t>
            </a:r>
          </a:p>
          <a:p>
            <a:pPr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 access to a mortgages</a:t>
            </a:r>
          </a:p>
          <a:p>
            <a:pPr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Buying a house</a:t>
            </a:r>
          </a:p>
          <a:p>
            <a:pPr>
              <a:spcBef>
                <a:spcPts val="635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    All sacred steps to adulthood::People younger than 40 in Italy can no longer live</a:t>
            </a:r>
          </a:p>
          <a:p>
            <a:pPr>
              <a:spcBef>
                <a:spcPts val="635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 BUT </a:t>
            </a:r>
          </a:p>
          <a:p>
            <a:pPr>
              <a:spcBef>
                <a:spcPts val="635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 the social pressure is  still there for them </a:t>
            </a:r>
          </a:p>
          <a:p>
            <a:pPr>
              <a:spcBef>
                <a:spcPts val="635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>
              <a:spcBef>
                <a:spcPts val="635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500" dirty="0" smtClean="0">
                <a:latin typeface="Arial" pitchFamily="34" charset="0"/>
                <a:cs typeface="Arial" pitchFamily="34" charset="0"/>
              </a:rPr>
              <a:t>    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029920" y="1371600"/>
            <a:ext cx="4114080" cy="3200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4853" rIns="81639" bIns="42452"/>
          <a:lstStyle/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2500" dirty="0" smtClean="0">
                <a:solidFill>
                  <a:srgbClr val="000000"/>
                </a:solidFill>
              </a:rPr>
              <a:t> </a:t>
            </a:r>
          </a:p>
          <a:p>
            <a:pPr marL="309605" indent="-309605" algn="ctr">
              <a:spcBef>
                <a:spcPts val="635"/>
              </a:spcBef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500" dirty="0" smtClean="0">
                <a:solidFill>
                  <a:srgbClr val="000000"/>
                </a:solidFill>
              </a:rPr>
              <a:t>Perception of increased freedom and independence </a:t>
            </a:r>
          </a:p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500" dirty="0" smtClean="0">
                <a:solidFill>
                  <a:srgbClr val="000000"/>
                </a:solidFill>
              </a:rPr>
              <a:t>(all options are open)</a:t>
            </a:r>
          </a:p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2500" dirty="0" smtClean="0">
              <a:solidFill>
                <a:srgbClr val="000000"/>
              </a:solidFill>
            </a:endParaRPr>
          </a:p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2500" dirty="0" smtClean="0">
                <a:solidFill>
                  <a:srgbClr val="000000"/>
                </a:solidFill>
              </a:rPr>
              <a:t>BUT </a:t>
            </a:r>
            <a:r>
              <a:rPr lang="en-GB" sz="2500" dirty="0" smtClean="0">
                <a:solidFill>
                  <a:srgbClr val="000000"/>
                </a:solidFill>
              </a:rPr>
              <a:t>increased limitation welfare</a:t>
            </a:r>
          </a:p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500" dirty="0" smtClean="0">
                <a:solidFill>
                  <a:srgbClr val="000000"/>
                </a:solidFill>
              </a:rPr>
              <a:t> more poverty</a:t>
            </a:r>
            <a:endParaRPr lang="en-GB" sz="2500" i="1" dirty="0" smtClean="0">
              <a:solidFill>
                <a:srgbClr val="000000"/>
              </a:solidFill>
            </a:endParaRPr>
          </a:p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2500" i="1" dirty="0" smtClean="0">
              <a:solidFill>
                <a:srgbClr val="000000"/>
              </a:solidFill>
            </a:endParaRPr>
          </a:p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it-IT" sz="2500" dirty="0" smtClean="0">
              <a:solidFill>
                <a:srgbClr val="000000"/>
              </a:solidFill>
            </a:endParaRPr>
          </a:p>
          <a:p>
            <a:pPr marL="309605" indent="-309605" algn="ctr"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2500" i="1" dirty="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962400" y="1905000"/>
            <a:ext cx="717909" cy="622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1255" rIns="81639" bIns="42452">
            <a:spAutoFit/>
          </a:bodyPr>
          <a:lstStyle/>
          <a:p>
            <a:pPr>
              <a:tabLst>
                <a:tab pos="656650" algn="l"/>
              </a:tabLst>
            </a:pPr>
            <a:r>
              <a:rPr lang="it-IT" sz="3300" b="1" dirty="0">
                <a:solidFill>
                  <a:srgbClr val="FF5050"/>
                </a:solidFill>
              </a:rPr>
              <a:t>VS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8229600" y="5943600"/>
            <a:ext cx="914400" cy="914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b="1" dirty="0" err="1" smtClean="0">
                <a:solidFill>
                  <a:srgbClr val="FF9933"/>
                </a:solidFill>
                <a:cs typeface="Times New Roman" charset="0"/>
              </a:rPr>
              <a:t>Precarity</a:t>
            </a:r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5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123360" y="6248817"/>
            <a:ext cx="289584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85441" y="6248817"/>
            <a:ext cx="190512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>
              <a:tabLst>
                <a:tab pos="656650" algn="l"/>
                <a:tab pos="13132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480"/>
          </a:xfrm>
          <a:ln/>
        </p:spPr>
        <p:txBody>
          <a:bodyPr lIns="81639" tIns="77655" rIns="81639" bIns="42452"/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dirty="0" smtClean="0"/>
              <a:t>  Dilemmas of Precariety</a:t>
            </a:r>
            <a:endParaRPr lang="it-IT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95520" y="1901000"/>
            <a:ext cx="184320" cy="456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3352800"/>
          </a:xfrm>
        </p:spPr>
        <p:txBody>
          <a:bodyPr/>
          <a:lstStyle/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i.e.:  the intellectual, creative work environment is  not necessarily more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 welcoming to women than others</a:t>
            </a:r>
          </a:p>
          <a:p>
            <a:pPr>
              <a:buFontTx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economically stable,  educated middle-class  learns to live by lower standards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REACTIONS AND RESPONSES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- the family and career options lead to saying yes to everything (work and family responsibilities)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7848600" y="5821363"/>
            <a:ext cx="1036637" cy="10366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b="1" dirty="0" err="1" smtClean="0">
                <a:solidFill>
                  <a:srgbClr val="FF9933"/>
                </a:solidFill>
                <a:cs typeface="Times New Roman" charset="0"/>
              </a:rPr>
              <a:t>Precarity</a:t>
            </a:r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6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123360" y="6248817"/>
            <a:ext cx="289584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85441" y="6248817"/>
            <a:ext cx="190512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>
              <a:tabLst>
                <a:tab pos="656650" algn="l"/>
                <a:tab pos="13132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480"/>
          </a:xfrm>
          <a:ln/>
        </p:spPr>
        <p:txBody>
          <a:bodyPr lIns="81639" tIns="77655" rIns="81639" bIns="42452"/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dirty="0" smtClean="0"/>
              <a:t>  RESPONSES TO Precariety/flexibility</a:t>
            </a:r>
            <a:endParaRPr lang="it-IT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95520" y="1901000"/>
            <a:ext cx="184320" cy="456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3581400"/>
          </a:xfrm>
        </p:spPr>
        <p:txBody>
          <a:bodyPr/>
          <a:lstStyle/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i="1" dirty="0" smtClean="0">
                <a:latin typeface="Albertus Extra Bold" pitchFamily="34" charset="0"/>
                <a:cs typeface="Arial" pitchFamily="34" charset="0"/>
              </a:rPr>
              <a:t>W</a:t>
            </a:r>
            <a:r>
              <a:rPr lang="en-GB" i="1" dirty="0" smtClean="0">
                <a:solidFill>
                  <a:srgbClr val="000000"/>
                </a:solidFill>
                <a:latin typeface="Albertus Extra Bold" pitchFamily="34" charset="0"/>
              </a:rPr>
              <a:t>e </a:t>
            </a:r>
            <a:r>
              <a:rPr lang="en-GB" i="1" dirty="0" smtClean="0">
                <a:solidFill>
                  <a:srgbClr val="000000"/>
                </a:solidFill>
              </a:rPr>
              <a:t>can’ t  say no to work, 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i="1" dirty="0" smtClean="0">
                <a:solidFill>
                  <a:srgbClr val="000000"/>
                </a:solidFill>
              </a:rPr>
              <a:t>  we cant’ be choosy.. Our work is de-valued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Social reproduction is taken for granted: we can only  think of making families  if we accept a great deal of future uncertainties                                                                                                   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C:\Documents and Settings\Eddie Yuen\Desktop\2005\precas\MATERIALI BLOG\mafi basta!!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0475"/>
            <a:ext cx="1527175" cy="1787525"/>
          </a:xfrm>
          <a:prstGeom prst="rect">
            <a:avLst/>
          </a:prstGeom>
          <a:noFill/>
        </p:spPr>
      </p:pic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7924800" y="5943600"/>
            <a:ext cx="914400" cy="914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b="1" dirty="0" err="1" smtClean="0">
                <a:solidFill>
                  <a:srgbClr val="FF9933"/>
                </a:solidFill>
                <a:cs typeface="Times New Roman" charset="0"/>
              </a:rPr>
              <a:t>Precarity</a:t>
            </a:r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9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123360" y="6248817"/>
            <a:ext cx="289584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85441" y="6248817"/>
            <a:ext cx="190512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3652" rIns="81639" bIns="42452"/>
          <a:lstStyle/>
          <a:p>
            <a:pPr>
              <a:tabLst>
                <a:tab pos="656650" algn="l"/>
                <a:tab pos="1313299" algn="l"/>
              </a:tabLst>
            </a:pPr>
            <a:endParaRPr lang="it-IT" sz="1300" dirty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480"/>
          </a:xfrm>
          <a:ln/>
        </p:spPr>
        <p:txBody>
          <a:bodyPr lIns="81639" tIns="77655" rIns="81639" bIns="42452"/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dirty="0" smtClean="0"/>
              <a:t>  Conclusion</a:t>
            </a:r>
            <a:endParaRPr lang="it-IT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95520" y="1901000"/>
            <a:ext cx="184320" cy="456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0" y="1600200"/>
            <a:ext cx="7848600" cy="3581400"/>
          </a:xfrm>
        </p:spPr>
        <p:txBody>
          <a:bodyPr/>
          <a:lstStyle/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saying yes to any job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not distinguishing work from leisure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means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constant  pressure and instability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high stress levels &amp; frustration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persisting sense of shame and isolation</a:t>
            </a: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all with major effects on our health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C:\Documents and Settings\Eddie Yuen\Desktop\2005\precas\MATERIALI BLOG\mafi basta!!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0475"/>
            <a:ext cx="1527175" cy="1787525"/>
          </a:xfrm>
          <a:prstGeom prst="rect">
            <a:avLst/>
          </a:prstGeom>
          <a:noFill/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7467600" y="5638800"/>
            <a:ext cx="914400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b="1" dirty="0" err="1" smtClean="0">
                <a:solidFill>
                  <a:srgbClr val="FF9933"/>
                </a:solidFill>
                <a:cs typeface="Times New Roman" charset="0"/>
              </a:rPr>
              <a:t>Precarity</a:t>
            </a:r>
            <a:r>
              <a:rPr lang="en-US" b="1" dirty="0" smtClean="0">
                <a:solidFill>
                  <a:srgbClr val="FF9933"/>
                </a:solidFill>
                <a:cs typeface="Times New Roman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77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065588" y="5105400"/>
            <a:ext cx="280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cs typeface="Times New Roman" charset="0"/>
              </a:rPr>
              <a:t> </a:t>
            </a:r>
            <a:endParaRPr lang="it-IT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04800" y="5486400"/>
            <a:ext cx="883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  <a:cs typeface="Times New Roman" charset="0"/>
              </a:rPr>
              <a:t> an audio-visual lecture  on Gender and </a:t>
            </a:r>
            <a:r>
              <a:rPr lang="en-US" sz="2800" b="1" dirty="0" err="1" smtClean="0">
                <a:solidFill>
                  <a:srgbClr val="003366"/>
                </a:solidFill>
                <a:cs typeface="Times New Roman" charset="0"/>
              </a:rPr>
              <a:t>Precarity</a:t>
            </a:r>
            <a:r>
              <a:rPr lang="en-US" sz="3200" b="1" dirty="0" smtClean="0">
                <a:solidFill>
                  <a:srgbClr val="003366"/>
                </a:solidFill>
                <a:cs typeface="Times New Roman" charset="0"/>
              </a:rPr>
              <a:t> </a:t>
            </a:r>
            <a:r>
              <a:rPr lang="en-US" b="1" dirty="0" smtClean="0">
                <a:solidFill>
                  <a:srgbClr val="003366"/>
                </a:solidFill>
                <a:cs typeface="Times New Roman" charset="0"/>
              </a:rPr>
              <a:t> in contemporary Italy 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724400" y="4724400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9933"/>
                </a:solidFill>
                <a:cs typeface="Times New Roman" charset="0"/>
              </a:rPr>
              <a:t>Different </a:t>
            </a:r>
            <a:r>
              <a:rPr lang="en-US" sz="2000" b="1" dirty="0" err="1">
                <a:solidFill>
                  <a:srgbClr val="FF9933"/>
                </a:solidFill>
                <a:cs typeface="Times New Roman" charset="0"/>
              </a:rPr>
              <a:t>Precarities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1026" name="Picture 2" descr="C:\Users\laurini\Pictures\imgs varie\laufan @SFAI studio 15.jpg"/>
          <p:cNvPicPr>
            <a:picLocks noChangeAspect="1" noChangeArrowheads="1"/>
          </p:cNvPicPr>
          <p:nvPr/>
        </p:nvPicPr>
        <p:blipFill>
          <a:blip r:embed="rId5" cstate="print"/>
          <a:srcRect l="9341" t="19918" r="51103" b="32692"/>
          <a:stretch>
            <a:fillRect/>
          </a:stretch>
        </p:blipFill>
        <p:spPr bwMode="auto">
          <a:xfrm>
            <a:off x="2751814" y="0"/>
            <a:ext cx="6392186" cy="5105400"/>
          </a:xfrm>
          <a:prstGeom prst="rect">
            <a:avLst/>
          </a:prstGeom>
          <a:noFill/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8600" y="0"/>
            <a:ext cx="914400" cy="914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8600" y="18288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14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609600"/>
            <a:ext cx="7543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 BASIC PREMISES:</a:t>
            </a:r>
          </a:p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  <a:cs typeface="Times New Roman" charset="0"/>
              </a:rPr>
              <a:t>Precarity</a:t>
            </a: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  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is a constitutive aspect of life and identity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 Not just a </a:t>
            </a:r>
            <a:r>
              <a:rPr lang="en-US" u="sng" dirty="0">
                <a:solidFill>
                  <a:schemeClr val="tx1"/>
                </a:solidFill>
                <a:cs typeface="Times New Roman" charset="0"/>
              </a:rPr>
              <a:t>type of contract </a:t>
            </a:r>
          </a:p>
          <a:p>
            <a:pPr>
              <a:spcBef>
                <a:spcPct val="50000"/>
              </a:spcBef>
            </a:pPr>
            <a:endParaRPr lang="en-US" u="sng" dirty="0">
              <a:solidFill>
                <a:schemeClr val="tx1"/>
              </a:solidFill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 It’s an existential condition, different </a:t>
            </a:r>
            <a:r>
              <a:rPr lang="en-US" u="sng" dirty="0">
                <a:solidFill>
                  <a:schemeClr val="tx1"/>
                </a:solidFill>
                <a:cs typeface="Times New Roman" charset="0"/>
              </a:rPr>
              <a:t>according to gender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shared especially with </a:t>
            </a:r>
            <a:r>
              <a:rPr lang="en-US" u="sng" dirty="0">
                <a:solidFill>
                  <a:schemeClr val="tx1"/>
                </a:solidFill>
                <a:cs typeface="Times New Roman" charset="0"/>
              </a:rPr>
              <a:t>migrants 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&amp; poor people</a:t>
            </a:r>
            <a:endParaRPr lang="en-US" b="1" dirty="0">
              <a:solidFill>
                <a:schemeClr val="tx1"/>
              </a:solidFill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chemeClr val="tx1"/>
              </a:solidFill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Emergence of the  discourse &amp; movement regarding </a:t>
            </a:r>
            <a:r>
              <a:rPr lang="en-US" dirty="0" err="1">
                <a:solidFill>
                  <a:schemeClr val="tx1"/>
                </a:solidFill>
                <a:cs typeface="Times New Roman" charset="0"/>
              </a:rPr>
              <a:t>precarity</a:t>
            </a:r>
            <a:endParaRPr lang="en-US" dirty="0">
              <a:solidFill>
                <a:schemeClr val="tx1"/>
              </a:solidFill>
              <a:cs typeface="Times New Roman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 one of the newest movements shaping politics in Europe</a:t>
            </a:r>
            <a:endParaRPr lang="en-US" dirty="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3195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Gender and  </a:t>
            </a:r>
            <a:r>
              <a:rPr lang="en-US" sz="2000" b="1" dirty="0" err="1">
                <a:solidFill>
                  <a:srgbClr val="FF9933"/>
                </a:solidFill>
                <a:cs typeface="Times New Roman" charset="0"/>
              </a:rPr>
              <a:t>Precarities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4038600" y="0"/>
            <a:ext cx="914400" cy="914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486400" y="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Eddie Yuen\Desktop\2005\precas\MATERIALI BLOG\deaprecaria.bmp"/>
          <p:cNvPicPr>
            <a:picLocks noChangeAspect="1" noChangeArrowheads="1"/>
          </p:cNvPicPr>
          <p:nvPr/>
        </p:nvPicPr>
        <p:blipFill>
          <a:blip r:embed="rId4" cstate="print"/>
          <a:srcRect t="10551" b="9833"/>
          <a:stretch>
            <a:fillRect/>
          </a:stretch>
        </p:blipFill>
        <p:spPr bwMode="auto">
          <a:xfrm>
            <a:off x="1905000" y="609600"/>
            <a:ext cx="5562600" cy="5763658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3195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 Gender and </a:t>
            </a:r>
            <a:r>
              <a:rPr lang="en-US" sz="2000" b="1" dirty="0" err="1" smtClean="0">
                <a:solidFill>
                  <a:srgbClr val="FF9933"/>
                </a:solidFill>
                <a:cs typeface="Times New Roman" charset="0"/>
              </a:rPr>
              <a:t>Precarities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4" name="3 part 1">
            <a:hlinkClick r:id="" action="ppaction://media"/>
          </p:cNvPr>
          <p:cNvPicPr>
            <a:picLocks noRot="1" noChangeAspect="1"/>
          </p:cNvPicPr>
          <p:nvPr>
            <a:wavAudioFile r:embed="rId1" name="3 part 1"/>
          </p:nvPr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0" y="685800"/>
            <a:ext cx="914400" cy="914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0" y="2133600"/>
            <a:ext cx="838200" cy="8382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338888"/>
            <a:ext cx="3704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 </a:t>
            </a:r>
            <a:r>
              <a:rPr lang="en-US" sz="1800" i="1" dirty="0" smtClean="0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Image courtesy of the artist, Mona Caron</a:t>
            </a:r>
            <a:endParaRPr lang="it-IT" dirty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88953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sz="2000" b="1" dirty="0" err="1" smtClean="0">
                <a:solidFill>
                  <a:srgbClr val="FF9933"/>
                </a:solidFill>
                <a:cs typeface="Times New Roman" charset="0"/>
              </a:rPr>
              <a:t>Precarities</a:t>
            </a:r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:</a:t>
            </a:r>
          </a:p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                                 </a:t>
            </a:r>
            <a:r>
              <a:rPr lang="en-US" sz="2000" b="1" dirty="0" smtClean="0">
                <a:solidFill>
                  <a:schemeClr val="tx1"/>
                </a:solidFill>
                <a:cs typeface="Times New Roman" charset="0"/>
              </a:rPr>
              <a:t>juggling precarious work, unstable relationships,</a:t>
            </a:r>
          </a:p>
          <a:p>
            <a:r>
              <a:rPr lang="en-US" sz="2000" b="1" dirty="0" smtClean="0">
                <a:solidFill>
                  <a:schemeClr val="tx1"/>
                </a:solidFill>
                <a:cs typeface="Times New Roman" charset="0"/>
              </a:rPr>
              <a:t>                                      uncertain future scenarios and conflicting </a:t>
            </a:r>
          </a:p>
          <a:p>
            <a:r>
              <a:rPr lang="en-US" sz="2000" b="1" dirty="0" smtClean="0">
                <a:solidFill>
                  <a:schemeClr val="tx1"/>
                </a:solidFill>
                <a:cs typeface="Times New Roman" charset="0"/>
              </a:rPr>
              <a:t>                                      social values   </a:t>
            </a:r>
            <a:endParaRPr lang="it-IT" sz="2000" b="1" dirty="0">
              <a:solidFill>
                <a:schemeClr val="tx1"/>
              </a:solidFill>
              <a:cs typeface="Times New Roman" charset="0"/>
            </a:endParaRPr>
          </a:p>
        </p:txBody>
      </p:sp>
      <p:pic>
        <p:nvPicPr>
          <p:cNvPr id="3" name="Picture 2" descr="C:\Documents and Settings\Eddie Yuen\Desktop\durgascienzi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8092" y="1600200"/>
            <a:ext cx="3935658" cy="4953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 cstate="print">
            <a:grayscl/>
          </a:blip>
          <a:stretch>
            <a:fillRect/>
          </a:stretch>
        </p:blipFill>
        <p:spPr>
          <a:xfrm>
            <a:off x="304800" y="1143000"/>
            <a:ext cx="1143000" cy="1143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8" cstate="print">
            <a:grayscl/>
          </a:blip>
          <a:stretch>
            <a:fillRect/>
          </a:stretch>
        </p:blipFill>
        <p:spPr>
          <a:xfrm>
            <a:off x="304800" y="2362200"/>
            <a:ext cx="1143000" cy="1143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3" name="Recorded Sound"/>
          </p:nvPr>
        </p:nvPicPr>
        <p:blipFill>
          <a:blip r:embed="rId8" cstate="print">
            <a:grayscl/>
          </a:blip>
          <a:stretch>
            <a:fillRect/>
          </a:stretch>
        </p:blipFill>
        <p:spPr>
          <a:xfrm>
            <a:off x="304800" y="3657600"/>
            <a:ext cx="1143000" cy="1143000"/>
          </a:xfrm>
          <a:prstGeom prst="rect">
            <a:avLst/>
          </a:prstGeom>
        </p:spPr>
      </p:pic>
      <p:pic>
        <p:nvPicPr>
          <p:cNvPr id="8" name="~PP1009.WAV">
            <a:hlinkClick r:id="" action="ppaction://media"/>
          </p:cNvPr>
          <p:cNvPicPr>
            <a:picLocks noRot="1" noChangeAspect="1"/>
          </p:cNvPicPr>
          <p:nvPr>
            <a:wavAudioFile r:embed="rId4" name="~PP1009.WAV"/>
          </p:nvPr>
        </p:nvPicPr>
        <p:blipFill>
          <a:blip r:embed="rId8" cstate="print">
            <a:grayscl/>
          </a:blip>
          <a:stretch>
            <a:fillRect/>
          </a:stretch>
        </p:blipFill>
        <p:spPr>
          <a:xfrm>
            <a:off x="152400" y="525780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1029"/>
          <p:cNvSpPr txBox="1">
            <a:spLocks noChangeArrowheads="1"/>
          </p:cNvSpPr>
          <p:nvPr/>
        </p:nvSpPr>
        <p:spPr bwMode="auto">
          <a:xfrm>
            <a:off x="4648200" y="381000"/>
            <a:ext cx="4495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cs typeface="Times New Roman" charset="0"/>
              </a:rPr>
              <a:t>Issues of time and space</a:t>
            </a:r>
          </a:p>
          <a:p>
            <a:endParaRPr lang="en-US" i="1" dirty="0" smtClean="0">
              <a:solidFill>
                <a:srgbClr val="000000"/>
              </a:solidFill>
              <a:cs typeface="Times New Roman" charset="0"/>
            </a:endParaRPr>
          </a:p>
          <a:p>
            <a:r>
              <a:rPr lang="en-US" i="1" dirty="0" smtClean="0">
                <a:solidFill>
                  <a:srgbClr val="000000"/>
                </a:solidFill>
                <a:cs typeface="Times New Roman" charset="0"/>
              </a:rPr>
              <a:t>la generation </a:t>
            </a:r>
            <a:r>
              <a:rPr lang="en-US" i="1" dirty="0" err="1">
                <a:solidFill>
                  <a:srgbClr val="000000"/>
                </a:solidFill>
                <a:cs typeface="Times New Roman" charset="0"/>
              </a:rPr>
              <a:t>precaire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lives in economic insecurity 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works off-hours</a:t>
            </a:r>
          </a:p>
          <a:p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&amp;  needs to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be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mobile for  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rapidly shifting job markets</a:t>
            </a:r>
          </a:p>
          <a:p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 yet the dominant institutional logic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has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not incorporated speed &amp;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flexibility in Italy</a:t>
            </a:r>
            <a:endParaRPr lang="it-IT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0249" name="Rectangle 1033"/>
          <p:cNvSpPr>
            <a:spLocks noChangeArrowheads="1"/>
          </p:cNvSpPr>
          <p:nvPr/>
        </p:nvSpPr>
        <p:spPr bwMode="auto">
          <a:xfrm>
            <a:off x="0" y="0"/>
            <a:ext cx="275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33"/>
                </a:solidFill>
                <a:cs typeface="Times New Roman" charset="0"/>
              </a:rPr>
              <a:t>Different Precarities</a:t>
            </a:r>
            <a:endParaRPr lang="it-IT" sz="2000" b="1">
              <a:solidFill>
                <a:srgbClr val="FF9933"/>
              </a:solidFill>
              <a:cs typeface="Times New Roman" charset="0"/>
            </a:endParaRPr>
          </a:p>
        </p:txBody>
      </p:sp>
      <p:sp>
        <p:nvSpPr>
          <p:cNvPr id="10252" name="Text Box 1036"/>
          <p:cNvSpPr txBox="1">
            <a:spLocks noChangeArrowheads="1"/>
          </p:cNvSpPr>
          <p:nvPr/>
        </p:nvSpPr>
        <p:spPr bwMode="auto">
          <a:xfrm>
            <a:off x="4403725" y="571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 b="1"/>
          </a:p>
        </p:txBody>
      </p:sp>
      <p:pic>
        <p:nvPicPr>
          <p:cNvPr id="10254" name="Picture 1038" descr="C:\Documents and Settings\Eddie Yuen\Desktop\2005\precas\images ippolita\colorpreclax.jpg"/>
          <p:cNvPicPr>
            <a:picLocks noChangeAspect="1" noChangeArrowheads="1"/>
          </p:cNvPicPr>
          <p:nvPr/>
        </p:nvPicPr>
        <p:blipFill>
          <a:blip r:embed="rId5" cstate="print">
            <a:lum bright="56000" contrast="-12000"/>
          </a:blip>
          <a:srcRect/>
          <a:stretch>
            <a:fillRect/>
          </a:stretch>
        </p:blipFill>
        <p:spPr bwMode="auto">
          <a:xfrm>
            <a:off x="0" y="0"/>
            <a:ext cx="449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4876800" y="5867400"/>
            <a:ext cx="990600" cy="990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6858000" y="5943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114800" y="990600"/>
            <a:ext cx="5029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cs typeface="Times New Roman" charset="0"/>
              </a:rPr>
              <a:t> the imperative of Flexibility </a:t>
            </a:r>
            <a:r>
              <a:rPr lang="en-US" b="1" dirty="0">
                <a:solidFill>
                  <a:schemeClr val="tx1"/>
                </a:solidFill>
                <a:cs typeface="Times New Roman" charset="0"/>
              </a:rPr>
              <a:t>clashes </a:t>
            </a:r>
            <a:r>
              <a:rPr lang="en-US" b="1" dirty="0" smtClean="0">
                <a:solidFill>
                  <a:schemeClr val="tx1"/>
                </a:solidFill>
                <a:cs typeface="Times New Roman" charset="0"/>
              </a:rPr>
              <a:t>with</a:t>
            </a:r>
            <a:endParaRPr lang="en-US" b="1" dirty="0">
              <a:solidFill>
                <a:schemeClr val="tx1"/>
              </a:solidFill>
              <a:cs typeface="Times New Roman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cs typeface="Times New Roman" charset="0"/>
              </a:rPr>
              <a:t>particularly persistent practices </a:t>
            </a:r>
            <a:r>
              <a:rPr lang="en-US" b="1" dirty="0">
                <a:solidFill>
                  <a:schemeClr val="tx1"/>
                </a:solidFill>
                <a:cs typeface="Times New Roman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cs typeface="Times New Roman" charset="0"/>
              </a:rPr>
              <a:t>in </a:t>
            </a:r>
            <a:r>
              <a:rPr lang="en-US" b="1" dirty="0">
                <a:solidFill>
                  <a:schemeClr val="tx1"/>
                </a:solidFill>
                <a:cs typeface="Times New Roman" charset="0"/>
              </a:rPr>
              <a:t>ITALIAN society</a:t>
            </a:r>
            <a:r>
              <a:rPr lang="en-US" sz="2800" b="1" dirty="0">
                <a:solidFill>
                  <a:schemeClr val="tx1"/>
                </a:solidFill>
                <a:cs typeface="Times New Roman" charset="0"/>
              </a:rPr>
              <a:t> </a:t>
            </a:r>
          </a:p>
          <a:p>
            <a:endParaRPr lang="en-US" sz="2800" b="1" dirty="0">
              <a:solidFill>
                <a:schemeClr val="tx1"/>
              </a:solidFill>
              <a:cs typeface="Times New Roman" charset="0"/>
            </a:endParaRPr>
          </a:p>
          <a:p>
            <a:pPr lvl="1">
              <a:buFontTx/>
              <a:buChar char="o"/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Traditional family values </a:t>
            </a:r>
          </a:p>
          <a:p>
            <a:pPr lvl="1"/>
            <a:endParaRPr lang="en-US" dirty="0">
              <a:solidFill>
                <a:schemeClr val="tx1"/>
              </a:solidFill>
              <a:cs typeface="Times New Roman" charset="0"/>
            </a:endParaRPr>
          </a:p>
          <a:p>
            <a:pPr lvl="1">
              <a:buFontTx/>
              <a:buChar char="o"/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 Strict gender &amp; age  roles </a:t>
            </a: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 to be respected</a:t>
            </a:r>
            <a:endParaRPr lang="en-US" dirty="0">
              <a:solidFill>
                <a:schemeClr val="tx1"/>
              </a:solidFill>
              <a:cs typeface="Times New Roman" charset="0"/>
            </a:endParaRPr>
          </a:p>
          <a:p>
            <a:pPr lvl="1">
              <a:buFontTx/>
              <a:buChar char="o"/>
            </a:pPr>
            <a:endParaRPr lang="en-US" dirty="0">
              <a:solidFill>
                <a:schemeClr val="tx1"/>
              </a:solidFill>
              <a:cs typeface="Times New Roman" charset="0"/>
            </a:endParaRPr>
          </a:p>
          <a:p>
            <a:pPr lvl="1">
              <a:buFontTx/>
              <a:buChar char="o"/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 New forms </a:t>
            </a: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of family 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arrangements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  are feared and rejected</a:t>
            </a:r>
            <a:endParaRPr lang="it-IT" dirty="0">
              <a:solidFill>
                <a:schemeClr val="tx1"/>
              </a:solidFill>
              <a:cs typeface="Times New Roman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3119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sz="2000" b="1" dirty="0" err="1">
                <a:solidFill>
                  <a:srgbClr val="FF9933"/>
                </a:solidFill>
                <a:cs typeface="Times New Roman" charset="0"/>
              </a:rPr>
              <a:t>Precarities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  <p:pic>
        <p:nvPicPr>
          <p:cNvPr id="2056" name="Picture 8" descr="C:\Documents and Settings\Eddie Yuen\Desktop\2006\cortona colloquim\img\pw. computer monst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38200"/>
            <a:ext cx="3068638" cy="4191000"/>
          </a:xfrm>
          <a:prstGeom prst="rect">
            <a:avLst/>
          </a:prstGeom>
          <a:noFill/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495800" y="228600"/>
            <a:ext cx="39273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Post industrial markets</a:t>
            </a:r>
            <a:r>
              <a:rPr lang="en-US" sz="180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pre industrial institutions and values</a:t>
            </a:r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381001" y="5943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Eddie Yuen\Desktop\2005\varie\legge 40\Mothers-of-the-Wor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414796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838200"/>
            <a:ext cx="739144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Only recent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attention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to gender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difference 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given in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the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political and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academic debates on  </a:t>
            </a:r>
            <a:r>
              <a:rPr lang="en-US" dirty="0" err="1">
                <a:solidFill>
                  <a:srgbClr val="000000"/>
                </a:solidFill>
                <a:cs typeface="Times New Roman" charset="0"/>
              </a:rPr>
              <a:t>precarity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</a:t>
            </a:r>
            <a:endParaRPr lang="en-US" dirty="0" smtClean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(mainly in Europe)</a:t>
            </a: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endParaRPr lang="en-US" dirty="0" smtClean="0">
              <a:solidFill>
                <a:srgbClr val="000000"/>
              </a:solidFill>
              <a:cs typeface="Times New Roman" charset="0"/>
            </a:endParaRPr>
          </a:p>
          <a:p>
            <a:endParaRPr lang="en-US" dirty="0" smtClean="0">
              <a:solidFill>
                <a:srgbClr val="000000"/>
              </a:solidFill>
              <a:cs typeface="Times New Roman" charset="0"/>
            </a:endParaRPr>
          </a:p>
          <a:p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This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allowed 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to make the connection</a:t>
            </a: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with affective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&amp; reproductive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issues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Raised in the 1970ies by radical autonomist feminists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useful </a:t>
            </a:r>
            <a:r>
              <a:rPr lang="en-US" dirty="0" smtClean="0">
                <a:solidFill>
                  <a:schemeClr val="tx1"/>
                </a:solidFill>
              </a:rPr>
              <a:t>angle </a:t>
            </a:r>
            <a:r>
              <a:rPr lang="en-US" dirty="0">
                <a:solidFill>
                  <a:schemeClr val="tx1"/>
                </a:solidFill>
              </a:rPr>
              <a:t>to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address </a:t>
            </a:r>
            <a:r>
              <a:rPr lang="en-US" dirty="0">
                <a:solidFill>
                  <a:srgbClr val="FF9933"/>
                </a:solidFill>
                <a:cs typeface="Times New Roman" charset="0"/>
              </a:rPr>
              <a:t>citizenship 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&amp;</a:t>
            </a:r>
            <a:r>
              <a:rPr lang="en-US" dirty="0">
                <a:solidFill>
                  <a:srgbClr val="FF9933"/>
                </a:solidFill>
                <a:cs typeface="Times New Roman" charset="0"/>
              </a:rPr>
              <a:t> social welfare,</a:t>
            </a:r>
          </a:p>
          <a:p>
            <a:r>
              <a:rPr lang="en-US" dirty="0">
                <a:solidFill>
                  <a:srgbClr val="FF9933"/>
                </a:solidFill>
                <a:cs typeface="Times New Roman" charset="0"/>
              </a:rPr>
              <a:t> </a:t>
            </a:r>
            <a:r>
              <a:rPr lang="en-US" dirty="0">
                <a:cs typeface="Times New Roman" charset="0"/>
              </a:rPr>
              <a:t>immigration  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&amp;</a:t>
            </a:r>
            <a:r>
              <a:rPr lang="en-US" dirty="0">
                <a:cs typeface="Times New Roman" charset="0"/>
              </a:rPr>
              <a:t> de-industrialization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</a:t>
            </a:r>
            <a:endParaRPr lang="it-IT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-152400" y="5957888"/>
            <a:ext cx="9844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000" b="1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3119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9933"/>
                </a:solidFill>
                <a:cs typeface="Times New Roman" charset="0"/>
              </a:rPr>
              <a:t>Gender and </a:t>
            </a:r>
            <a:r>
              <a:rPr lang="en-US" sz="2000" b="1" dirty="0" err="1">
                <a:solidFill>
                  <a:srgbClr val="FF9933"/>
                </a:solidFill>
                <a:cs typeface="Times New Roman" charset="0"/>
              </a:rPr>
              <a:t>Precarities</a:t>
            </a:r>
            <a:endParaRPr lang="it-IT" sz="2000" b="1" dirty="0">
              <a:solidFill>
                <a:srgbClr val="FF9933"/>
              </a:solidFill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251325" y="1066800"/>
            <a:ext cx="489267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lethal mix of </a:t>
            </a:r>
            <a:r>
              <a:rPr lang="en-US" dirty="0">
                <a:solidFill>
                  <a:schemeClr val="accent2"/>
                </a:solidFill>
                <a:cs typeface="Times New Roman" charset="0"/>
              </a:rPr>
              <a:t>temp work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for younger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generation</a:t>
            </a:r>
          </a:p>
          <a:p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&amp;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reduction &amp; </a:t>
            </a:r>
            <a:r>
              <a:rPr lang="en-US" dirty="0">
                <a:solidFill>
                  <a:schemeClr val="accent2"/>
                </a:solidFill>
                <a:cs typeface="Times New Roman" charset="0"/>
              </a:rPr>
              <a:t>privatization </a:t>
            </a:r>
            <a:r>
              <a:rPr lang="en-US" dirty="0">
                <a:solidFill>
                  <a:schemeClr val="tx2"/>
                </a:solidFill>
                <a:cs typeface="Times New Roman" charset="0"/>
              </a:rPr>
              <a:t>of</a:t>
            </a:r>
          </a:p>
          <a:p>
            <a:r>
              <a:rPr lang="en-US" dirty="0">
                <a:solidFill>
                  <a:schemeClr val="accent2"/>
                </a:solidFill>
                <a:cs typeface="Times New Roman" charset="0"/>
              </a:rPr>
              <a:t>social services 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for children &amp; elderly</a:t>
            </a:r>
          </a:p>
          <a:p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middle-class families are squeezed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</a:t>
            </a: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and 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Respond by mobilizing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all </a:t>
            </a:r>
            <a:r>
              <a:rPr lang="en-US" dirty="0">
                <a:solidFill>
                  <a:schemeClr val="accent2"/>
                </a:solidFill>
                <a:cs typeface="Times New Roman" charset="0"/>
              </a:rPr>
              <a:t>human</a:t>
            </a:r>
          </a:p>
          <a:p>
            <a:r>
              <a:rPr lang="en-US" dirty="0">
                <a:solidFill>
                  <a:schemeClr val="accent2"/>
                </a:solidFill>
                <a:cs typeface="Times New Roman" charset="0"/>
              </a:rPr>
              <a:t> &amp; financial  resources</a:t>
            </a:r>
          </a:p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 to maintain an </a:t>
            </a:r>
            <a:r>
              <a:rPr lang="en-US" dirty="0">
                <a:solidFill>
                  <a:schemeClr val="accent2"/>
                </a:solidFill>
                <a:cs typeface="Times New Roman" charset="0"/>
              </a:rPr>
              <a:t>average</a:t>
            </a:r>
          </a:p>
          <a:p>
            <a:r>
              <a:rPr lang="en-US" dirty="0">
                <a:solidFill>
                  <a:schemeClr val="accent2"/>
                </a:solidFill>
                <a:cs typeface="Times New Roman" charset="0"/>
              </a:rPr>
              <a:t> living standard.</a:t>
            </a:r>
          </a:p>
          <a:p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828800" y="6369050"/>
            <a:ext cx="70866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600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11270" name="Picture 6" descr="C:\Documents and Settings\Eddie Yuen\Desktop\2006\cortona colloquim\img\terryeverto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3790950" cy="5057775"/>
          </a:xfrm>
          <a:prstGeom prst="rect">
            <a:avLst/>
          </a:prstGeom>
          <a:noFill/>
        </p:spPr>
      </p:pic>
      <p:sp>
        <p:nvSpPr>
          <p:cNvPr id="1127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01000" cy="533400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FF9933"/>
                </a:solidFill>
                <a:latin typeface="Tahoma" pitchFamily="34" charset="0"/>
                <a:cs typeface="Times New Roman" charset="0"/>
              </a:rPr>
              <a:t>Different </a:t>
            </a:r>
            <a:r>
              <a:rPr lang="en-US" sz="2000" b="1" dirty="0" err="1" smtClean="0">
                <a:solidFill>
                  <a:srgbClr val="FF9933"/>
                </a:solidFill>
                <a:latin typeface="Tahoma" pitchFamily="34" charset="0"/>
                <a:cs typeface="Times New Roman" charset="0"/>
              </a:rPr>
              <a:t>Precarities</a:t>
            </a:r>
            <a:r>
              <a:rPr lang="en-US" sz="2000" b="1" dirty="0" smtClean="0">
                <a:solidFill>
                  <a:srgbClr val="FF9933"/>
                </a:solidFill>
                <a:latin typeface="Tahoma" pitchFamily="34" charset="0"/>
                <a:cs typeface="Times New Roman" charset="0"/>
              </a:rPr>
              <a:t> and the decline in life standards</a:t>
            </a:r>
            <a:endParaRPr lang="it-IT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338888"/>
            <a:ext cx="4191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 </a:t>
            </a:r>
            <a:r>
              <a:rPr lang="en-US" sz="1800" i="1" dirty="0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From best of temp slave (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maxine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holtz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, p. 172)</a:t>
            </a:r>
            <a:r>
              <a:rPr lang="en-US" sz="1800" u="sng" dirty="0">
                <a:solidFill>
                  <a:schemeClr val="tx1"/>
                </a:solidFill>
                <a:latin typeface="Arial Narrow" pitchFamily="34" charset="0"/>
                <a:cs typeface="Times New Roman" charset="0"/>
              </a:rPr>
              <a:t> </a:t>
            </a:r>
            <a:endParaRPr lang="it-IT" dirty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8153400" y="58674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9933FF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9933FF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1062</Words>
  <Application>Microsoft Office PowerPoint</Application>
  <PresentationFormat>On-screen Show (4:3)</PresentationFormat>
  <Paragraphs>212</Paragraphs>
  <Slides>19</Slides>
  <Notes>13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Struttura predefinita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Different Precarities and the decline in life standards</vt:lpstr>
      <vt:lpstr>Slide 10</vt:lpstr>
      <vt:lpstr>Slide 11</vt:lpstr>
      <vt:lpstr>Slide 12</vt:lpstr>
      <vt:lpstr>Slide 13</vt:lpstr>
      <vt:lpstr>Slide 14</vt:lpstr>
      <vt:lpstr>Need to network resources and overcome shame and isolation:</vt:lpstr>
      <vt:lpstr>contradictory scenarios:  Precariety/flexibility means</vt:lpstr>
      <vt:lpstr>  Dilemmas of Precariety</vt:lpstr>
      <vt:lpstr>  RESPONSES TO Precariety/flexibility</vt:lpstr>
      <vt:lpstr>  Conclusion</vt:lpstr>
    </vt:vector>
  </TitlesOfParts>
  <Company>nml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Eddie Yuen</dc:creator>
  <cp:lastModifiedBy>laurini</cp:lastModifiedBy>
  <cp:revision>103</cp:revision>
  <dcterms:created xsi:type="dcterms:W3CDTF">2006-09-12T05:05:36Z</dcterms:created>
  <dcterms:modified xsi:type="dcterms:W3CDTF">2013-08-06T20:58:50Z</dcterms:modified>
</cp:coreProperties>
</file>